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67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9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527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8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2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6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305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3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39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94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23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212F5-17BE-4615-8E9A-F234A25A42FA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FE676-1DAB-4F06-96CF-B3FEABC37F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0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412"/>
          </a:xfrm>
        </p:spPr>
      </p:pic>
      <p:sp>
        <p:nvSpPr>
          <p:cNvPr id="5" name="TextBox 4"/>
          <p:cNvSpPr txBox="1"/>
          <p:nvPr/>
        </p:nvSpPr>
        <p:spPr>
          <a:xfrm>
            <a:off x="2497017" y="1518991"/>
            <a:ext cx="662939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Дагестан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 «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Кизлярский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профессионально-педагогический колледж»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07776" y="3701561"/>
            <a:ext cx="497644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учебно-методического центра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военно-патриотического воспитания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 РД «Авангард»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126416" y="256583"/>
            <a:ext cx="1270550" cy="115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2719"/>
            <a:ext cx="2180492" cy="2068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157" y="256583"/>
            <a:ext cx="1062390" cy="126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050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485189"/>
            <a:ext cx="6444761" cy="39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работы УМЦ «Авангард»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74301"/>
              </p:ext>
            </p:extLst>
          </p:nvPr>
        </p:nvGraphicFramePr>
        <p:xfrm>
          <a:off x="1395046" y="1141305"/>
          <a:ext cx="10131667" cy="535620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84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3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27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6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0754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                   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Физическая подготовка.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Практическое занятие. Разучивание к совершенствование физических упражнений, выполняемых на утренней физической зарядке.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Дневной воспитатель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Спортивный городок.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-10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-10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Обучение по управлению и эксплуатации беспилотных летательных аппаратов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Плац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-11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-11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Обучение по управлению и эксплуатации беспилотных летательных аппаратов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Плац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3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-12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-12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Назначение, боевые свойства и устройства автомата, разработка и сборка. Работа частей и механизмов автомата при заряжении в стрельбе. Уход за стрелковым оружием, хранение и сбережения.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Тир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3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-14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Назначение, боевые свойства и устройства автомата, разработка и сборка. Работа частей и механизмов автомата при заряжении в стрельбе. Уход за стрелковым оружием, хранение и сбережения.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0" i="0" u="none" strike="noStrike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3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Назначение, боевые свойства и устройства автомата, разработка и сборка. Работа частей и механизмов автомата при заряжении в стрельбе. Уход за стрелковым оружием, хранение и сбережения.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0" i="0" u="none" strike="noStrike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1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-16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-16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Общевоинские уставы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. Практическое занятие. Комната для хранения оружия, ее оборудование. Порядок хранения оружия и боеприпасов.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0" i="0" u="none" strike="noStrik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Тир</a:t>
                      </a:r>
                      <a:endParaRPr lang="ru-RU" sz="1200">
                        <a:latin typeface="Calibri"/>
                        <a:ea typeface="Calibri"/>
                        <a:cs typeface="Times New Roman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Аликберу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Т.Я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295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485189"/>
            <a:ext cx="64447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работы УМЦ «Авангард»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181124"/>
              </p:ext>
            </p:extLst>
          </p:nvPr>
        </p:nvGraphicFramePr>
        <p:xfrm>
          <a:off x="1524000" y="1079837"/>
          <a:ext cx="9923586" cy="519787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66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58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4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86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9357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Среда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7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Тактическая подготовка.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Практическое занятие. Движения солдата в бою. Передвижения на поле боя.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Дневной воспитатель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7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Тактическая подготовка.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Практическое занятие. Движения солдата в бою. Передвижения на поле боя.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6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Радиационная, химическая и биологическая защита.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Средства индивидуальной защиты и пользование ими. Способы действий личного состава в условиях радиационного, биологического и химического заражения. 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67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Радиационная, химическая и биологическая защита.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Средства индивидуальной защиты и пользование ими. Способы действий личного состава в условиях радиационного, биологического и химического заражения. 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7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Физическая подготовка.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Совершенствование упражнений на гимнастических снарядах и контроль упражнения в подтягивании на перекладине.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Спортивный зал. Спортивный городок.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Строевая подготовка. 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Строевые приемы и движения без оружия. Выполнение воинского приветствия на месте в движении.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2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Обучение по управлению и эксплуатации беспилотных летательных аппаратов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</a:p>
                    <a:p>
                      <a:pPr algn="ctr">
                        <a:defRPr/>
                      </a:pP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947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485189"/>
            <a:ext cx="64447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работы УМЦ «Авангард»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614018"/>
              </p:ext>
            </p:extLst>
          </p:nvPr>
        </p:nvGraphicFramePr>
        <p:xfrm>
          <a:off x="1395045" y="1037491"/>
          <a:ext cx="10298724" cy="5285057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99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16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8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88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4457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                                                      Четверг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Обучение по управлению и эксплуатации беспилотных летательных аппаратов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Заведующий УМЦ Авангард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Тактическая подготовка.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Обязанности наблюдателя. Выбор место наблюдения. Его занятие, оборудование и маскировка, оснащение наблюдательного поста.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Огневая подготовка. 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Требования безопасности при проведении занятий по огневой подготовке. Правила стрельбы из стрелкового оружия.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Огневая подготовка. 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Требования безопасности при проведении занятий по огневой подготовке. Правила стрельбы из стрелкового оружия.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2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Огневая подготовка. 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Требования безопасности при проведении занятий по огневой подготовке.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Правила стрельбы из стрелкового оружия.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9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Строевая подготовка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занятие. Построения, перестроения, повороты, перемена направления движения. Выполнения воинского приветствия в строю на месте и в движении.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3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уставы. 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Практическое занятие. Воинская дисциплина. Поощрения и дисциплинарные взыскания. Права военнослужащего. Дисциплинарная, административная и уголовная ответственность военнослужащих.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569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485189"/>
            <a:ext cx="64447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работы УМЦ «Авангард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835145"/>
              </p:ext>
            </p:extLst>
          </p:nvPr>
        </p:nvGraphicFramePr>
        <p:xfrm>
          <a:off x="1524000" y="1308932"/>
          <a:ext cx="10240110" cy="4416928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94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7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3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4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6388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                     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Выполнение упражнений начальных стрельб.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 А.И.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-10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-10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Выполнение упражнений начальных стрельб.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 А.И.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-11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-11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Огневая подготовка.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Выполнение упражнений начальных стрельб.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Тир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Маммаев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А.И.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-12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-12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Тактическая подготовка.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Передвижения на поле боя. Выбор места и скрытное расположение на нем для наблюдения и ведение и маскировка.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Плац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dirty="0" err="1" smtClean="0">
                          <a:latin typeface="Times New Roman"/>
                          <a:ea typeface="Calibri"/>
                          <a:cs typeface="Times New Roman"/>
                        </a:rPr>
                        <a:t>Аликберу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 Т.Я</a:t>
                      </a:r>
                      <a:endParaRPr lang="ru-RU" sz="1000" dirty="0"/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Физическая подготовка.  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Практическое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занятие. Совершенствование и контроль упражнений в беге на 1 км.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Руководитель УМЦ Авангард</a:t>
                      </a:r>
                      <a:endParaRPr lang="ru-RU" sz="1200" dirty="0"/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Спортивный зал.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Спортивная площадка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Маммаев</a:t>
                      </a:r>
                      <a:r>
                        <a:rPr lang="ru-RU" sz="1000" dirty="0" smtClean="0">
                          <a:latin typeface="Times New Roman"/>
                          <a:ea typeface="Calibri"/>
                          <a:cs typeface="Times New Roman"/>
                        </a:rPr>
                        <a:t> А.И.</a:t>
                      </a:r>
                      <a:endParaRPr lang="ru-RU" sz="1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lang="ru-RU" sz="1000" dirty="0"/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9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-15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Строевая подготовка.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Практическое занятие.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Строи подразделений в пешем порядке. Развернутый и походный строй взвода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Аликберу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Т.Я</a:t>
                      </a:r>
                      <a:endParaRPr lang="ru-RU" sz="1000" dirty="0"/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8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-16</a:t>
                      </a:r>
                      <a:r>
                        <a:rPr lang="ru-RU" sz="1200" baseline="300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-16</a:t>
                      </a:r>
                      <a:r>
                        <a:rPr lang="ru-RU" sz="1200" baseline="3000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Общевоинские уставы. 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занятие. Воинская дисциплина. Поощрения и дисциплинарные взыскания. Права военнослужащего. Дисциплинарная, административная и уголовная ответственность военнослужащих.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0" i="0" u="none" strike="noStrike" cap="none" spc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Командир взвода</a:t>
                      </a:r>
                      <a:endParaRPr lang="ru-RU" sz="1200" b="0" i="0" u="none" strike="noStrike" cap="none" spc="0" dirty="0">
                        <a:ln>
                          <a:noFill/>
                        </a:ln>
                        <a:solidFill>
                          <a:prstClr val="black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Класс.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Аликберу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 Т.Я</a:t>
                      </a:r>
                      <a:endParaRPr lang="ru-RU" sz="1000" dirty="0"/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854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9336" y="389820"/>
            <a:ext cx="6444761" cy="442878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Мероприятия, проводимые в УМЦ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55" y="1185341"/>
            <a:ext cx="4290645" cy="2416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09266"/>
            <a:ext cx="4208585" cy="2193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23" y="3694113"/>
            <a:ext cx="4624754" cy="3011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230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"/>
            <a:ext cx="12192000" cy="68546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599" y="1448381"/>
            <a:ext cx="735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/>
                <a:cs typeface="Arial"/>
              </a:rPr>
              <a:t>I. Мероприятия создания и развития УМЦ: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07830" y="2075699"/>
            <a:ext cx="631287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Справочная информация по созданию и развитию УМЦ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Ответственный руководитель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 smtClean="0">
                <a:latin typeface="Arial"/>
                <a:cs typeface="Arial"/>
              </a:rPr>
              <a:t>Инфраструктура </a:t>
            </a:r>
            <a:r>
              <a:rPr lang="ru-RU" sz="1500" b="1" dirty="0">
                <a:latin typeface="Arial"/>
                <a:cs typeface="Arial"/>
              </a:rPr>
              <a:t>и учебно-методическая база УМЦ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Организационная структура УМЦ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Укомплектованность штата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Организационная структура учебной роты 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Варианты формы одежды</a:t>
            </a:r>
            <a:endParaRPr lang="ru-RU" sz="1500" b="1" dirty="0"/>
          </a:p>
          <a:p>
            <a:pPr marL="7938" indent="-7938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 План-график работы УМЦ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Фактическое состояние объектов УМЦ</a:t>
            </a:r>
            <a:endParaRPr lang="ru-RU" sz="1500" b="1" dirty="0"/>
          </a:p>
          <a:p>
            <a:pPr marL="182563" indent="-182563" defTabSz="68533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500" b="1" dirty="0">
                <a:latin typeface="Arial"/>
                <a:cs typeface="Arial"/>
              </a:rPr>
              <a:t>Фотографии мероприятий, проводимых в УМЦ</a:t>
            </a:r>
            <a:endParaRPr lang="ru-RU" sz="1500" b="1" dirty="0"/>
          </a:p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750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560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2032377"/>
            <a:ext cx="91938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 методический центр военно-патриотического воспитания  молодежи «Авангард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создан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Кизлярский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профессионально-педагогический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 в качестве структурного подразделения колледжа), расположенного по адресу: Республика Дагестан,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г.Кизляр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ул.Победы,д.31.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Деятельность учебно-методического центра «Авангард» направлена на организацию практических занятий по основам военной службы, реализацию образовательных программ военно-патриотического воспитания молодежи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Емкость центра (охват участников за одну смену) – 25 человек.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73619" y="485189"/>
            <a:ext cx="6444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Справочная информация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созданию и развитию УМЦ «Авангард»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267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85949" y="1110518"/>
            <a:ext cx="8420100" cy="40011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РД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Кизлярский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профессионально-педагогический колледж»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3619" y="485189"/>
            <a:ext cx="6444761" cy="461665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УМЦ «АВАНГАРД»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73619" y="28838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3447363" y="1674292"/>
            <a:ext cx="683162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УМЦ «Авангард»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Маммаев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Арсланали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Ибиевич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(16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1962 г.р.)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ПВВПУ ПВО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им.Ю.В.Андронова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Майор.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труда.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 «За безупречную службу» -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степени, МО СССР</a:t>
            </a: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 «70лет ВС СССР» от имени Президиума  Верховного Совета СССР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 «За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в военной службе» 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1,2, 3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Медаль «Жукова»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Медаль  «200 лет МВД России»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  «За ратную службу»</a:t>
            </a:r>
          </a:p>
          <a:p>
            <a:pPr marL="171450" indent="-171450">
              <a:buFontTx/>
              <a:buChar char="-"/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Медаль «Участнику контртеррористической операции на Кавказе»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Медаль «Участник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боевых действий на Северном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Кавказе»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Медаль «70- лет Великой Победы»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Медаль «80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в ВОВ 1941-1945г.»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69253" y="3598131"/>
            <a:ext cx="14331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Маммаев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Арсланали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Ибиевич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C:\Users\Магнат\Downloads\PHOTO-2025-05-14-14-35-3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0" t="11292" r="10838" b="34526"/>
          <a:stretch/>
        </p:blipFill>
        <p:spPr bwMode="auto">
          <a:xfrm>
            <a:off x="1269252" y="1674292"/>
            <a:ext cx="1535493" cy="1923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082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263" y="1566237"/>
            <a:ext cx="38568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"/>
                <a:cs typeface="Arial"/>
              </a:rPr>
              <a:t>Занятия по основам огневой подготовки проводятся в специализированном классе, оснащенном электронным тиром, физическое воспитание проходит на уличной спортивной площадке и спортивном зале. Строевая подготовка проводится на строевом плацу.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61967" y="265583"/>
            <a:ext cx="6444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Инфраструктура, состояние УМЦ «Авангард»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64" y="85263"/>
            <a:ext cx="2691897" cy="2018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64" y="2164622"/>
            <a:ext cx="2663925" cy="2123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101" y="368809"/>
            <a:ext cx="1970209" cy="262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399" y="3056190"/>
            <a:ext cx="2058865" cy="2745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64" y="4467913"/>
            <a:ext cx="2738118" cy="2053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38" y="1209833"/>
            <a:ext cx="2338357" cy="2571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331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8" y="398430"/>
            <a:ext cx="6444761" cy="342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latin typeface="Arial"/>
                <a:cs typeface="Arial"/>
              </a:rPr>
              <a:t>Организационная структура центра</a:t>
            </a:r>
            <a:endParaRPr lang="ru-RU" sz="2000" dirty="0"/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176346" y="1080181"/>
            <a:ext cx="4281854" cy="95410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РД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Кизлярский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профессионально-педагогический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Курбанов Х.Т.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81357" y="2454408"/>
            <a:ext cx="2532185" cy="914400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УМЦ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УМЦ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ВПВМ «Авангард»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Маммаев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А.И.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4848" y="2466787"/>
            <a:ext cx="2356339" cy="73866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и </a:t>
            </a:r>
          </a:p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преподавательский состав</a:t>
            </a:r>
          </a:p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68200" y="2482032"/>
            <a:ext cx="236179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Делопроизводитель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Джафарова З.А.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75077" y="3928222"/>
            <a:ext cx="2358498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Прачка</a:t>
            </a:r>
          </a:p>
          <a:p>
            <a:pPr algn="ctr">
              <a:defRPr/>
            </a:pP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Мирзеханова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Г.К.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8200" y="5157348"/>
            <a:ext cx="2361799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Уборщица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Березовская М.А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181357" y="5161945"/>
            <a:ext cx="2532185" cy="86177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Старшина</a:t>
            </a:r>
          </a:p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Мирзеханов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Н.Ф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81357" y="3937070"/>
            <a:ext cx="2532185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взвода</a:t>
            </a:r>
          </a:p>
          <a:p>
            <a:pPr algn="ctr">
              <a:defRPr/>
            </a:pP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Аликберу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Т.Я.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623885" y="1547446"/>
            <a:ext cx="1523999" cy="87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0137531" y="1557234"/>
            <a:ext cx="8792" cy="832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2233246" y="1485900"/>
            <a:ext cx="1777416" cy="185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233246" y="1495194"/>
            <a:ext cx="0" cy="833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317273" y="2034288"/>
            <a:ext cx="0" cy="355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317273" y="3389899"/>
            <a:ext cx="0" cy="424277"/>
          </a:xfrm>
          <a:prstGeom prst="straightConnector1">
            <a:avLst/>
          </a:prstGeom>
          <a:ln>
            <a:tailEnd type="triangle"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317273" y="4460290"/>
            <a:ext cx="0" cy="612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0146323" y="3005252"/>
            <a:ext cx="0" cy="854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10146323" y="4460290"/>
            <a:ext cx="0" cy="612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18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96209" y="485189"/>
            <a:ext cx="9066334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Укомплектованность штата сотрудниками центра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831" y="1527081"/>
            <a:ext cx="3288324" cy="923330"/>
          </a:xfrm>
          <a:prstGeom prst="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штату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Укомплектовано – 6 чел.</a:t>
            </a:r>
          </a:p>
          <a:p>
            <a:pPr algn="ctr"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93170" y="1527081"/>
            <a:ext cx="4046661" cy="92333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основным должностям: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педагогический персонал: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 – 2 чел.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82261" y="2782107"/>
            <a:ext cx="8827477" cy="1200329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softEdge rad="3175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Емкость УМЦ «Авангард» – </a:t>
            </a:r>
            <a:r>
              <a:rPr lang="ru-RU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25 </a:t>
            </a: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чел.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Общее количество курсантов, подлежащих к прохождению учебных сборов в период с января по декабрь 2025 года – </a:t>
            </a:r>
            <a:r>
              <a:rPr lang="ru-RU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625 </a:t>
            </a: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чел.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 2025 </a:t>
            </a:r>
            <a:r>
              <a:rPr lang="ru-RU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году  </a:t>
            </a:r>
            <a:r>
              <a:rPr lang="ru-RU" b="1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учебные сборы прошли </a:t>
            </a:r>
            <a:r>
              <a:rPr lang="ru-RU" b="1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100 курсантов.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02072"/>
              </p:ext>
            </p:extLst>
          </p:nvPr>
        </p:nvGraphicFramePr>
        <p:xfrm>
          <a:off x="1896209" y="4644445"/>
          <a:ext cx="9267090" cy="1868307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</a:tblPr>
              <a:tblGrid>
                <a:gridCol w="1853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3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34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539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sz="1400" b="1" dirty="0"/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2E74B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том числе: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2E74B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400" b="1" i="0" u="none" strike="noStrike" cap="none">
                        <a:ln>
                          <a:noFill/>
                        </a:ln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% от плана на год</a:t>
                      </a:r>
                      <a:endParaRPr lang="ru-RU" sz="1400" b="1" i="0" u="none" strike="noStrike" cap="none" spc="0">
                        <a:ln>
                          <a:noFill/>
                        </a:ln>
                        <a:solidFill>
                          <a:srgbClr val="FFFFFF"/>
                        </a:solidFill>
                        <a:latin typeface="Times New Roman" charset="0"/>
                        <a:cs typeface="Times New Roman" charset="0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071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юноши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девушки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прошедших обучение в </a:t>
                      </a:r>
                      <a:r>
                        <a:rPr lang="ru-RU" sz="14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 </a:t>
                      </a: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году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625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__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044" marR="61044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04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332984"/>
            <a:ext cx="6444761" cy="342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latin typeface="Arial"/>
                <a:cs typeface="Arial"/>
              </a:rPr>
              <a:t>Форма одежды</a:t>
            </a:r>
            <a:endParaRPr lang="ru-RU" sz="2000" dirty="0"/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619" y="1316186"/>
            <a:ext cx="6076950" cy="4651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3764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10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3619" y="485189"/>
            <a:ext cx="644476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327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План-график работы УМЦ «Авангард»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4" y="250051"/>
            <a:ext cx="1266092" cy="1066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26225"/>
              </p:ext>
            </p:extLst>
          </p:nvPr>
        </p:nvGraphicFramePr>
        <p:xfrm>
          <a:off x="1395046" y="1000210"/>
          <a:ext cx="9560168" cy="5765557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834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9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75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0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9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983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Подразделения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Время проведения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Предмет обучения содержание занятий, отрабатываемый норматив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Руководитель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Место проведения занятий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Отметка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 взвод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 взвод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                                                </a:t>
                      </a: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Понедельник 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-09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Вводное занятие с участниками сбора по порядку организации проведения и требований предъявляемых к обучающимся.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УМЦ 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Авангард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3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09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Основы обеспечения безопасности военной службе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Показание (комплексное занятие). Основные мероприятия по обеспечению безопасности военной службе.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Руководитель УМЦ Авангард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Маммаев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А.И.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0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 Военнослужащие ВС РФ и взаимоотношения между ними. Размещение военнослужащих.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err="1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Т.Я.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-12</a:t>
                      </a:r>
                      <a:r>
                        <a:rPr lang="ru-RU" sz="1200" baseline="30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 распределение времени и внутренний порядок. Распорядок дня и регламент служебного времени 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 Т.Я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36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занятие. Обязанности лиц суточного наряда. Назначение суточного наряда, его состав и вооружения. Подчиненность и обязанности дневального по роте.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kumimoji="0" lang="ru-RU" sz="1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 Т.Я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28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Общевоинские уставы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занятие. Обязанности дежурного по роте, порядок приема и сдачи дежурства, действия при подъеме по тревоге, прибытие в роту офицеров и старшин.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43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-16</a:t>
                      </a:r>
                      <a:r>
                        <a:rPr lang="ru-RU" sz="1200" baseline="300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b="1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Строевая подготовка</a:t>
                      </a:r>
                      <a:r>
                        <a:rPr lang="ru-RU" sz="12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 Практическое занятие. Строевые приемы и движения без оружия. Выполнения команд: «Становись»; «Равняйсь»; «Смирно; «Заправиться»; «Отставить» ; «Головные уборы снят/одеть». Повороты на месте. Движения строевым шагом.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3984" rtl="0" eaLnBrk="1" fontAlgn="auto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Командир взвода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Плац</a:t>
                      </a: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ct val="0"/>
                        </a:spcAft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Аликберу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Т.Я</a:t>
                      </a:r>
                      <a:endParaRPr lang="ru-RU" sz="12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6567" marR="36567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056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4242</TotalTime>
  <Words>1558</Words>
  <Application>Microsoft Office PowerPoint</Application>
  <PresentationFormat>Широкоэкранный</PresentationFormat>
  <Paragraphs>339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Магнат</dc:creator>
  <cp:lastModifiedBy>Магнат</cp:lastModifiedBy>
  <cp:revision>53</cp:revision>
  <cp:lastPrinted>2025-05-14T08:46:13Z</cp:lastPrinted>
  <dcterms:created xsi:type="dcterms:W3CDTF">2025-05-12T06:27:18Z</dcterms:created>
  <dcterms:modified xsi:type="dcterms:W3CDTF">2025-05-15T06:48:35Z</dcterms:modified>
</cp:coreProperties>
</file>